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5" r:id="rId3"/>
    <p:sldId id="266" r:id="rId4"/>
    <p:sldId id="257" r:id="rId5"/>
    <p:sldId id="258" r:id="rId6"/>
    <p:sldId id="259" r:id="rId7"/>
    <p:sldId id="260" r:id="rId8"/>
    <p:sldId id="261" r:id="rId9"/>
    <p:sldId id="262" r:id="rId10"/>
    <p:sldId id="268" r:id="rId11"/>
    <p:sldId id="269" r:id="rId12"/>
    <p:sldId id="267" r:id="rId13"/>
    <p:sldId id="264" r:id="rId14"/>
    <p:sldId id="263"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889878A3-0F2B-4FC7-A555-85983E3331D1}"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523BF-171C-464E-AD89-8071AC487753}"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89878A3-0F2B-4FC7-A555-85983E3331D1}" type="datetimeFigureOut">
              <a:rPr lang="en-GB" smtClean="0"/>
              <a:t>17/09/2019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9878A3-0F2B-4FC7-A555-85983E3331D1}" type="datetimeFigureOut">
              <a:rPr lang="en-GB" smtClean="0"/>
              <a:t>17/09/2019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89878A3-0F2B-4FC7-A555-85983E3331D1}" type="datetimeFigureOut">
              <a:rPr lang="en-GB" smtClean="0"/>
              <a:t>17/09/2019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89878A3-0F2B-4FC7-A555-85983E3331D1}"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523BF-171C-464E-AD89-8071AC487753}"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9878A3-0F2B-4FC7-A555-85983E3331D1}"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523BF-171C-464E-AD89-8071AC487753}"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89878A3-0F2B-4FC7-A555-85983E3331D1}" type="datetimeFigureOut">
              <a:rPr lang="en-GB" smtClean="0"/>
              <a:t>17/09/2019</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699523BF-171C-464E-AD89-8071AC487753}"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google.co.uk/url?sa=i&amp;rct=j&amp;q=&amp;esrc=s&amp;source=images&amp;cd=&amp;cad=rja&amp;uact=8&amp;ved=0ahUKEwi4wPGNtufSAhUHI8AKHYxQAfgQjRwIBw&amp;url=http://foreverorganised.com/2014/02/morning-and-bedtime-routines-for-kids.html/&amp;psig=AFQjCNFf9YFlKwhkD37_bvNR_lZtSCb6Ng&amp;ust=1490179695253667" TargetMode="Externa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764704"/>
            <a:ext cx="7772400" cy="1780108"/>
          </a:xfrm>
        </p:spPr>
        <p:txBody>
          <a:bodyPr>
            <a:normAutofit/>
          </a:bodyPr>
          <a:lstStyle/>
          <a:p>
            <a:r>
              <a:rPr lang="en-GB" sz="7200" dirty="0" smtClean="0">
                <a:solidFill>
                  <a:srgbClr val="002060"/>
                </a:solidFill>
              </a:rPr>
              <a:t>Children and Sleep</a:t>
            </a:r>
            <a:endParaRPr lang="en-GB" sz="7200" dirty="0">
              <a:solidFill>
                <a:srgbClr val="002060"/>
              </a:solidFill>
            </a:endParaRPr>
          </a:p>
        </p:txBody>
      </p:sp>
      <p:pic>
        <p:nvPicPr>
          <p:cNvPr id="1026" name="Picture 2" descr="Image result for sleep and child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636912"/>
            <a:ext cx="3600400" cy="3012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2247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7584" y="1052736"/>
            <a:ext cx="7408333" cy="4320480"/>
          </a:xfrm>
        </p:spPr>
        <p:txBody>
          <a:bodyPr>
            <a:normAutofit/>
          </a:bodyPr>
          <a:lstStyle/>
          <a:p>
            <a:r>
              <a:rPr lang="en-GB" dirty="0"/>
              <a:t>You take your 3-year-old to the playground with the hope that running </a:t>
            </a:r>
            <a:r>
              <a:rPr lang="en-GB" dirty="0" smtClean="0"/>
              <a:t>him/her </a:t>
            </a:r>
            <a:r>
              <a:rPr lang="en-GB" dirty="0"/>
              <a:t>ragged will tire </a:t>
            </a:r>
            <a:r>
              <a:rPr lang="en-GB" dirty="0" smtClean="0"/>
              <a:t>him/her </a:t>
            </a:r>
            <a:r>
              <a:rPr lang="en-GB" dirty="0"/>
              <a:t>out by 8 p.m. and allow you to enjoy a relaxing evening and maybe sleep in a bit. But the plan backfires. Your </a:t>
            </a:r>
            <a:r>
              <a:rPr lang="en-GB" dirty="0" smtClean="0"/>
              <a:t>boisterous child </a:t>
            </a:r>
            <a:r>
              <a:rPr lang="en-GB" dirty="0"/>
              <a:t>is still bouncing off the walls at 9 p.m., finally falls asleep later that night, and then wakes up full of energy and ready to play at 6 a.m</a:t>
            </a:r>
            <a:r>
              <a:rPr lang="en-GB" dirty="0" smtClean="0"/>
              <a:t>.</a:t>
            </a:r>
          </a:p>
          <a:p>
            <a:endParaRPr lang="en-GB" dirty="0"/>
          </a:p>
          <a:p>
            <a:r>
              <a:rPr lang="en-GB" sz="4800" b="1" dirty="0" smtClean="0"/>
              <a:t>Sound familiar?</a:t>
            </a:r>
            <a:endParaRPr lang="en-GB" sz="4800" b="1" dirty="0"/>
          </a:p>
        </p:txBody>
      </p:sp>
    </p:spTree>
    <p:extLst>
      <p:ext uri="{BB962C8B-B14F-4D97-AF65-F5344CB8AC3E}">
        <p14:creationId xmlns:p14="http://schemas.microsoft.com/office/powerpoint/2010/main" val="3795260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548680"/>
            <a:ext cx="7408333" cy="5328592"/>
          </a:xfrm>
        </p:spPr>
        <p:txBody>
          <a:bodyPr/>
          <a:lstStyle/>
          <a:p>
            <a:r>
              <a:rPr lang="en-GB" dirty="0"/>
              <a:t>Parents may think getting through the night with a </a:t>
            </a:r>
            <a:r>
              <a:rPr lang="en-GB" dirty="0" smtClean="0"/>
              <a:t>new born </a:t>
            </a:r>
            <a:r>
              <a:rPr lang="en-GB" dirty="0"/>
              <a:t>was tough, but getting a </a:t>
            </a:r>
            <a:r>
              <a:rPr lang="en-GB" dirty="0" smtClean="0"/>
              <a:t>young child </a:t>
            </a:r>
            <a:r>
              <a:rPr lang="en-GB" dirty="0"/>
              <a:t>to sleep can be a challenge that leaves even the most patient </a:t>
            </a:r>
            <a:r>
              <a:rPr lang="en-GB" dirty="0" smtClean="0"/>
              <a:t>mums </a:t>
            </a:r>
            <a:r>
              <a:rPr lang="en-GB" dirty="0"/>
              <a:t>and dads exasperated. When </a:t>
            </a:r>
            <a:r>
              <a:rPr lang="en-GB" dirty="0" smtClean="0"/>
              <a:t>young </a:t>
            </a:r>
            <a:r>
              <a:rPr lang="en-GB" dirty="0"/>
              <a:t>children don't get enough sleep it can affect their mood, </a:t>
            </a:r>
            <a:r>
              <a:rPr lang="en-GB" dirty="0" smtClean="0"/>
              <a:t>behaviour, </a:t>
            </a:r>
            <a:r>
              <a:rPr lang="en-GB" dirty="0"/>
              <a:t>eating habits, and ability to focus during the day.</a:t>
            </a:r>
          </a:p>
        </p:txBody>
      </p:sp>
      <p:pic>
        <p:nvPicPr>
          <p:cNvPr id="2050" name="Picture 2" descr="Image result for grumpy chi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284984"/>
            <a:ext cx="4392488" cy="2923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4633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868333" y="764705"/>
            <a:ext cx="3818467" cy="4442296"/>
          </a:xfrm>
        </p:spPr>
        <p:txBody>
          <a:bodyPr>
            <a:noAutofit/>
          </a:bodyPr>
          <a:lstStyle/>
          <a:p>
            <a:r>
              <a:rPr lang="en-GB" sz="2400" dirty="0">
                <a:solidFill>
                  <a:srgbClr val="002060"/>
                </a:solidFill>
              </a:rPr>
              <a:t>Sleep is a vital need, essential to a child’s health and growth. Sleep promotes alertness, memory and performance. Children who get enough sleep are more likely to function better and are less prone to </a:t>
            </a:r>
            <a:r>
              <a:rPr lang="en-GB" sz="2400" dirty="0" smtClean="0">
                <a:solidFill>
                  <a:srgbClr val="002060"/>
                </a:solidFill>
              </a:rPr>
              <a:t>behavioural </a:t>
            </a:r>
            <a:r>
              <a:rPr lang="en-GB" sz="2400" dirty="0">
                <a:solidFill>
                  <a:srgbClr val="002060"/>
                </a:solidFill>
              </a:rPr>
              <a:t>problems and moodiness. That is why it is important for parents to start early and help their children develop good sleep habits. </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l="9452" r="9452"/>
          <a:stretch>
            <a:fillRect/>
          </a:stretch>
        </p:blipFill>
        <p:spPr/>
      </p:pic>
    </p:spTree>
    <p:extLst>
      <p:ext uri="{BB962C8B-B14F-4D97-AF65-F5344CB8AC3E}">
        <p14:creationId xmlns:p14="http://schemas.microsoft.com/office/powerpoint/2010/main" val="18807300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872067" y="1700808"/>
            <a:ext cx="7408333" cy="4425355"/>
          </a:xfrm>
        </p:spPr>
        <p:txBody>
          <a:bodyPr>
            <a:normAutofit/>
          </a:bodyPr>
          <a:lstStyle/>
          <a:p>
            <a:r>
              <a:rPr lang="en-GB" dirty="0"/>
              <a:t>Each child is different and has different sleep needs. This chart presents recommended hours of sleep that includes naps for children up to </a:t>
            </a:r>
            <a:r>
              <a:rPr lang="en-GB" dirty="0" smtClean="0"/>
              <a:t>five years </a:t>
            </a:r>
            <a:r>
              <a:rPr lang="en-GB" dirty="0"/>
              <a:t>of age. </a:t>
            </a:r>
            <a:endParaRPr lang="en-GB" dirty="0" smtClean="0"/>
          </a:p>
          <a:p>
            <a:pPr marL="0" indent="0" algn="ctr">
              <a:buNone/>
            </a:pPr>
            <a:r>
              <a:rPr lang="en-GB" dirty="0" smtClean="0"/>
              <a:t>                  Age                     Hours of Sleep</a:t>
            </a:r>
          </a:p>
          <a:p>
            <a:pPr marL="0" indent="0" algn="ctr">
              <a:buNone/>
            </a:pPr>
            <a:r>
              <a:rPr lang="en-GB" dirty="0" smtClean="0"/>
              <a:t>   0-2 months       10.5-18</a:t>
            </a:r>
          </a:p>
          <a:p>
            <a:pPr marL="0" indent="0" algn="ctr">
              <a:buNone/>
            </a:pPr>
            <a:r>
              <a:rPr lang="en-GB" dirty="0" smtClean="0"/>
              <a:t>2-12 months      14-15</a:t>
            </a:r>
          </a:p>
          <a:p>
            <a:pPr marL="0" indent="0" algn="ctr">
              <a:buNone/>
            </a:pPr>
            <a:r>
              <a:rPr lang="en-GB" dirty="0" smtClean="0"/>
              <a:t>1-3 years             12-14</a:t>
            </a:r>
          </a:p>
          <a:p>
            <a:pPr marL="0" indent="0" algn="ctr">
              <a:buNone/>
            </a:pPr>
            <a:r>
              <a:rPr lang="en-GB" dirty="0" smtClean="0"/>
              <a:t>3-5 years            11-13</a:t>
            </a:r>
          </a:p>
          <a:p>
            <a:pPr marL="0" indent="0" algn="ctr">
              <a:buNone/>
            </a:pPr>
            <a:r>
              <a:rPr lang="en-GB" dirty="0" smtClean="0"/>
              <a:t>5-12 years           10-11</a:t>
            </a:r>
            <a:endParaRPr lang="en-GB" dirty="0"/>
          </a:p>
        </p:txBody>
      </p:sp>
      <p:sp>
        <p:nvSpPr>
          <p:cNvPr id="5" name="Title 4"/>
          <p:cNvSpPr>
            <a:spLocks noGrp="1"/>
          </p:cNvSpPr>
          <p:nvPr>
            <p:ph type="title"/>
          </p:nvPr>
        </p:nvSpPr>
        <p:spPr/>
        <p:txBody>
          <a:bodyPr>
            <a:normAutofit fontScale="90000"/>
          </a:bodyPr>
          <a:lstStyle/>
          <a:p>
            <a:r>
              <a:rPr lang="en-GB" dirty="0"/>
              <a:t>How much sleep should my child get?</a:t>
            </a:r>
          </a:p>
        </p:txBody>
      </p:sp>
    </p:spTree>
    <p:extLst>
      <p:ext uri="{BB962C8B-B14F-4D97-AF65-F5344CB8AC3E}">
        <p14:creationId xmlns:p14="http://schemas.microsoft.com/office/powerpoint/2010/main" val="38902258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Children need and thrive on routine!</a:t>
            </a:r>
            <a:endParaRPr lang="en-GB" dirty="0"/>
          </a:p>
        </p:txBody>
      </p:sp>
      <p:sp>
        <p:nvSpPr>
          <p:cNvPr id="5" name="Content Placeholder 4"/>
          <p:cNvSpPr>
            <a:spLocks noGrp="1"/>
          </p:cNvSpPr>
          <p:nvPr>
            <p:ph sz="quarter" idx="13"/>
          </p:nvPr>
        </p:nvSpPr>
        <p:spPr/>
        <p:txBody>
          <a:bodyPr/>
          <a:lstStyle/>
          <a:p>
            <a:r>
              <a:rPr lang="en-GB" dirty="0"/>
              <a:t>The tip for good sleeping habits in children is to follow a nightly routine. A bedtime ritual makes it easier for your child to relax, fall asleep and sleep through the night. </a:t>
            </a:r>
          </a:p>
        </p:txBody>
      </p:sp>
      <p:sp>
        <p:nvSpPr>
          <p:cNvPr id="6" name="Content Placeholder 5"/>
          <p:cNvSpPr>
            <a:spLocks noGrp="1"/>
          </p:cNvSpPr>
          <p:nvPr>
            <p:ph sz="quarter" idx="14"/>
          </p:nvPr>
        </p:nvSpPr>
        <p:spPr/>
        <p:txBody>
          <a:bodyPr>
            <a:normAutofit fontScale="85000" lnSpcReduction="20000"/>
          </a:bodyPr>
          <a:lstStyle/>
          <a:p>
            <a:r>
              <a:rPr lang="en-GB" dirty="0"/>
              <a:t>Typical Bedtime Routine</a:t>
            </a:r>
          </a:p>
          <a:p>
            <a:r>
              <a:rPr lang="en-GB" dirty="0"/>
              <a:t>1.Have a light snack </a:t>
            </a:r>
          </a:p>
          <a:p>
            <a:r>
              <a:rPr lang="en-GB" dirty="0"/>
              <a:t>2.Take a bath. </a:t>
            </a:r>
          </a:p>
          <a:p>
            <a:r>
              <a:rPr lang="en-GB" dirty="0"/>
              <a:t>3.Put on </a:t>
            </a:r>
            <a:r>
              <a:rPr lang="en-GB" dirty="0" smtClean="0"/>
              <a:t>pyjamas</a:t>
            </a:r>
            <a:r>
              <a:rPr lang="en-GB" dirty="0"/>
              <a:t>. </a:t>
            </a:r>
          </a:p>
          <a:p>
            <a:r>
              <a:rPr lang="en-GB" dirty="0"/>
              <a:t>4.Brush teeth. </a:t>
            </a:r>
          </a:p>
          <a:p>
            <a:r>
              <a:rPr lang="en-GB" dirty="0"/>
              <a:t>5.Read a story. </a:t>
            </a:r>
          </a:p>
          <a:p>
            <a:r>
              <a:rPr lang="en-GB" dirty="0"/>
              <a:t>6.Make sure the room is quiet and at a comfortable temperature. </a:t>
            </a:r>
          </a:p>
          <a:p>
            <a:r>
              <a:rPr lang="en-GB" dirty="0"/>
              <a:t>7.Put your child to bed.</a:t>
            </a:r>
          </a:p>
          <a:p>
            <a:r>
              <a:rPr lang="en-GB" dirty="0"/>
              <a:t>8.Say goodnight and leave. </a:t>
            </a:r>
          </a:p>
          <a:p>
            <a:endParaRPr lang="en-GB" dirty="0"/>
          </a:p>
        </p:txBody>
      </p:sp>
    </p:spTree>
    <p:extLst>
      <p:ext uri="{BB962C8B-B14F-4D97-AF65-F5344CB8AC3E}">
        <p14:creationId xmlns:p14="http://schemas.microsoft.com/office/powerpoint/2010/main" val="3546903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tips!</a:t>
            </a:r>
            <a:endParaRPr lang="en-GB" dirty="0"/>
          </a:p>
        </p:txBody>
      </p:sp>
      <p:pic>
        <p:nvPicPr>
          <p:cNvPr id="5" name="Content Placeholder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395536" y="2276872"/>
            <a:ext cx="4224471" cy="3168352"/>
          </a:xfrm>
        </p:spPr>
      </p:pic>
      <p:sp>
        <p:nvSpPr>
          <p:cNvPr id="4" name="Content Placeholder 3"/>
          <p:cNvSpPr>
            <a:spLocks noGrp="1"/>
          </p:cNvSpPr>
          <p:nvPr>
            <p:ph sz="quarter" idx="14"/>
          </p:nvPr>
        </p:nvSpPr>
        <p:spPr>
          <a:xfrm>
            <a:off x="4645152" y="1412776"/>
            <a:ext cx="3822192" cy="4713704"/>
          </a:xfrm>
        </p:spPr>
        <p:txBody>
          <a:bodyPr>
            <a:normAutofit fontScale="85000" lnSpcReduction="20000"/>
          </a:bodyPr>
          <a:lstStyle/>
          <a:p>
            <a:r>
              <a:rPr lang="en-GB" dirty="0"/>
              <a:t>•Make bedtime the same time every night. </a:t>
            </a:r>
          </a:p>
          <a:p>
            <a:r>
              <a:rPr lang="en-GB" dirty="0"/>
              <a:t>•Make bedtime a positive and relaxing experience without TV or </a:t>
            </a:r>
            <a:r>
              <a:rPr lang="en-GB" dirty="0" smtClean="0"/>
              <a:t>any kind if electronic device. (According </a:t>
            </a:r>
            <a:r>
              <a:rPr lang="en-GB" dirty="0"/>
              <a:t>to one recent study, TV viewing prior to bed can lead to difficulty falling and staying asleep. Save your child’s </a:t>
            </a:r>
            <a:r>
              <a:rPr lang="en-GB" dirty="0" smtClean="0"/>
              <a:t>favourite </a:t>
            </a:r>
            <a:r>
              <a:rPr lang="en-GB" dirty="0"/>
              <a:t>relaxing, non-stimulating activities until last and have them occur in the child’s </a:t>
            </a:r>
            <a:r>
              <a:rPr lang="en-GB" dirty="0" smtClean="0"/>
              <a:t>bedroom). </a:t>
            </a:r>
            <a:endParaRPr lang="en-GB" dirty="0"/>
          </a:p>
          <a:p>
            <a:r>
              <a:rPr lang="en-GB" dirty="0"/>
              <a:t>•Keep the bedtime environment </a:t>
            </a:r>
            <a:r>
              <a:rPr lang="en-GB" dirty="0" smtClean="0"/>
              <a:t>the same (e.g</a:t>
            </a:r>
            <a:r>
              <a:rPr lang="en-GB" dirty="0"/>
              <a:t>. light, temperature) the same all night long. </a:t>
            </a:r>
          </a:p>
          <a:p>
            <a:endParaRPr lang="en-GB" dirty="0"/>
          </a:p>
        </p:txBody>
      </p:sp>
    </p:spTree>
    <p:extLst>
      <p:ext uri="{BB962C8B-B14F-4D97-AF65-F5344CB8AC3E}">
        <p14:creationId xmlns:p14="http://schemas.microsoft.com/office/powerpoint/2010/main" val="17345919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Encourage Children To Fall Asleep On Their </a:t>
            </a:r>
            <a:r>
              <a:rPr lang="en-GB" dirty="0" smtClean="0"/>
              <a:t>Own.</a:t>
            </a:r>
            <a:endParaRPr lang="en-GB" dirty="0"/>
          </a:p>
        </p:txBody>
      </p:sp>
      <p:pic>
        <p:nvPicPr>
          <p:cNvPr id="5" name="Content Placeholder 4"/>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683568" y="2060848"/>
            <a:ext cx="3816424" cy="3816424"/>
          </a:xfrm>
        </p:spPr>
      </p:pic>
      <p:sp>
        <p:nvSpPr>
          <p:cNvPr id="4" name="Content Placeholder 3"/>
          <p:cNvSpPr>
            <a:spLocks noGrp="1"/>
          </p:cNvSpPr>
          <p:nvPr>
            <p:ph sz="quarter" idx="14"/>
          </p:nvPr>
        </p:nvSpPr>
        <p:spPr>
          <a:xfrm>
            <a:off x="4645152" y="1772816"/>
            <a:ext cx="3822192" cy="4353664"/>
          </a:xfrm>
        </p:spPr>
        <p:txBody>
          <a:bodyPr>
            <a:normAutofit fontScale="85000" lnSpcReduction="10000"/>
          </a:bodyPr>
          <a:lstStyle/>
          <a:p>
            <a:r>
              <a:rPr lang="en-GB" dirty="0"/>
              <a:t>Have your child form positive associations with sleeping. A child should not need a parent to help him/her fall asleep. One recent study demonstrated that having your child sleep in your bed puts them at risk for suffocation or strangulation. The child who falls asleep on his or her own will be better able to return to sleep during normal night time awakenings and sleep throughout the night.</a:t>
            </a:r>
          </a:p>
        </p:txBody>
      </p:sp>
    </p:spTree>
    <p:extLst>
      <p:ext uri="{BB962C8B-B14F-4D97-AF65-F5344CB8AC3E}">
        <p14:creationId xmlns:p14="http://schemas.microsoft.com/office/powerpoint/2010/main" val="940855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3568" y="476672"/>
            <a:ext cx="7772400" cy="1524000"/>
          </a:xfrm>
        </p:spPr>
        <p:txBody>
          <a:bodyPr/>
          <a:lstStyle/>
          <a:p>
            <a:r>
              <a:rPr lang="en-GB" dirty="0"/>
              <a:t>Discourage Night time Awakenings </a:t>
            </a:r>
          </a:p>
        </p:txBody>
      </p:sp>
      <p:sp>
        <p:nvSpPr>
          <p:cNvPr id="6" name="Text Placeholder 5"/>
          <p:cNvSpPr>
            <a:spLocks noGrp="1"/>
          </p:cNvSpPr>
          <p:nvPr>
            <p:ph type="body" idx="1"/>
          </p:nvPr>
        </p:nvSpPr>
        <p:spPr>
          <a:xfrm>
            <a:off x="1331640" y="2276872"/>
            <a:ext cx="6417734" cy="3604097"/>
          </a:xfrm>
        </p:spPr>
        <p:txBody>
          <a:bodyPr/>
          <a:lstStyle/>
          <a:p>
            <a:r>
              <a:rPr lang="en-GB" dirty="0">
                <a:solidFill>
                  <a:srgbClr val="002060"/>
                </a:solidFill>
              </a:rPr>
              <a:t>When you go to your child’s room every time he or she wakes during the night, you are strengthening the connection between you and sleep for your child. Even babies who are held and cuddled when they wake in the middle of the night soon learn to expect this and do not learn to go back to sleep on their own. Except during conditions when the child is sick, has been injured or clearly requires your assistance, it is important to give your child a consistent message that they are expected to fall asleep on their own.</a:t>
            </a:r>
          </a:p>
        </p:txBody>
      </p:sp>
    </p:spTree>
    <p:extLst>
      <p:ext uri="{BB962C8B-B14F-4D97-AF65-F5344CB8AC3E}">
        <p14:creationId xmlns:p14="http://schemas.microsoft.com/office/powerpoint/2010/main" val="10356025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872067" y="1340768"/>
            <a:ext cx="7408333" cy="4785395"/>
          </a:xfrm>
        </p:spPr>
        <p:txBody>
          <a:bodyPr>
            <a:normAutofit fontScale="92500" lnSpcReduction="20000"/>
          </a:bodyPr>
          <a:lstStyle/>
          <a:p>
            <a:r>
              <a:rPr lang="en-GB" b="1" dirty="0" smtClean="0"/>
              <a:t>Try these tips:</a:t>
            </a:r>
          </a:p>
          <a:p>
            <a:r>
              <a:rPr lang="en-GB" dirty="0"/>
              <a:t>Avoid boisterous play as well as watching TV and using computers, smart phones or tablets close to bedtime. These activities can make it harder for your child to settle.</a:t>
            </a:r>
          </a:p>
          <a:p>
            <a:r>
              <a:rPr lang="en-GB" dirty="0"/>
              <a:t>Establish a consistent, calming bedtime routine.</a:t>
            </a:r>
          </a:p>
          <a:p>
            <a:r>
              <a:rPr lang="en-GB" dirty="0"/>
              <a:t>Make sure your child’s room is cool, quiet and dark.</a:t>
            </a:r>
          </a:p>
          <a:p>
            <a:r>
              <a:rPr lang="en-GB" dirty="0"/>
              <a:t>Before leaving the room, check that your child has everything </a:t>
            </a:r>
            <a:r>
              <a:rPr lang="en-GB" dirty="0" smtClean="0"/>
              <a:t>they </a:t>
            </a:r>
            <a:r>
              <a:rPr lang="en-GB" dirty="0"/>
              <a:t>needs for sleep, such as </a:t>
            </a:r>
            <a:r>
              <a:rPr lang="en-GB" dirty="0" smtClean="0"/>
              <a:t>their </a:t>
            </a:r>
            <a:r>
              <a:rPr lang="en-GB" dirty="0"/>
              <a:t>favourite cuddly toy or blanket. Remind </a:t>
            </a:r>
            <a:r>
              <a:rPr lang="en-GB" dirty="0" smtClean="0"/>
              <a:t>them </a:t>
            </a:r>
            <a:r>
              <a:rPr lang="en-GB" dirty="0"/>
              <a:t>to stay quietly in bed.</a:t>
            </a:r>
          </a:p>
          <a:p>
            <a:r>
              <a:rPr lang="en-GB" dirty="0"/>
              <a:t>Try not to go in to your child if </a:t>
            </a:r>
            <a:r>
              <a:rPr lang="en-GB" dirty="0" smtClean="0"/>
              <a:t>they call </a:t>
            </a:r>
            <a:r>
              <a:rPr lang="en-GB" dirty="0"/>
              <a:t>after you’ve turned the light out. If you do, </a:t>
            </a:r>
            <a:r>
              <a:rPr lang="en-GB" dirty="0" smtClean="0"/>
              <a:t>they </a:t>
            </a:r>
            <a:r>
              <a:rPr lang="en-GB" dirty="0"/>
              <a:t>might try the same thing again next bedtime. </a:t>
            </a:r>
          </a:p>
          <a:p>
            <a:r>
              <a:rPr lang="en-GB" dirty="0"/>
              <a:t>If your child gets out of bed, calmly ask </a:t>
            </a:r>
            <a:r>
              <a:rPr lang="en-GB" dirty="0" smtClean="0"/>
              <a:t>them </a:t>
            </a:r>
            <a:r>
              <a:rPr lang="en-GB" dirty="0"/>
              <a:t>to go back to bed. Say that you’re just in the other room. Repeat this firmly and quietly over and over until your child doesn’t get up again.</a:t>
            </a:r>
          </a:p>
          <a:p>
            <a:endParaRPr lang="en-GB" dirty="0"/>
          </a:p>
        </p:txBody>
      </p:sp>
      <p:sp>
        <p:nvSpPr>
          <p:cNvPr id="7" name="Title 6"/>
          <p:cNvSpPr>
            <a:spLocks noGrp="1"/>
          </p:cNvSpPr>
          <p:nvPr>
            <p:ph type="title"/>
          </p:nvPr>
        </p:nvSpPr>
        <p:spPr/>
        <p:txBody>
          <a:bodyPr/>
          <a:lstStyle/>
          <a:p>
            <a:r>
              <a:rPr lang="en-GB" dirty="0" smtClean="0"/>
              <a:t>Getting up after bedtime </a:t>
            </a:r>
            <a:endParaRPr lang="en-GB" dirty="0"/>
          </a:p>
        </p:txBody>
      </p:sp>
    </p:spTree>
    <p:extLst>
      <p:ext uri="{BB962C8B-B14F-4D97-AF65-F5344CB8AC3E}">
        <p14:creationId xmlns:p14="http://schemas.microsoft.com/office/powerpoint/2010/main" val="4037465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a:t>Sometimes your child might actually need something</a:t>
            </a:r>
            <a:r>
              <a:rPr lang="en-GB" b="1" dirty="0" smtClean="0"/>
              <a:t>.</a:t>
            </a:r>
          </a:p>
          <a:p>
            <a:r>
              <a:rPr lang="en-GB" dirty="0" smtClean="0"/>
              <a:t>For example, If </a:t>
            </a:r>
            <a:r>
              <a:rPr lang="en-GB" dirty="0"/>
              <a:t>your child is scared of a monster under the bed, quickly check and tell your child there are no monsters. Your child might settle after this. </a:t>
            </a:r>
            <a:endParaRPr lang="en-GB" dirty="0" smtClean="0"/>
          </a:p>
          <a:p>
            <a:r>
              <a:rPr lang="en-GB" dirty="0" smtClean="0"/>
              <a:t>If </a:t>
            </a:r>
            <a:r>
              <a:rPr lang="en-GB" dirty="0"/>
              <a:t>your child is scared of the dark, think about using a night-light.</a:t>
            </a:r>
          </a:p>
        </p:txBody>
      </p:sp>
      <p:sp>
        <p:nvSpPr>
          <p:cNvPr id="3" name="Title 2"/>
          <p:cNvSpPr>
            <a:spLocks noGrp="1"/>
          </p:cNvSpPr>
          <p:nvPr>
            <p:ph type="title"/>
          </p:nvPr>
        </p:nvSpPr>
        <p:spPr/>
        <p:txBody>
          <a:bodyPr/>
          <a:lstStyle/>
          <a:p>
            <a:r>
              <a:rPr lang="en-GB" dirty="0" smtClean="0"/>
              <a:t>However…</a:t>
            </a:r>
            <a:endParaRPr lang="en-GB" dirty="0"/>
          </a:p>
        </p:txBody>
      </p:sp>
    </p:spTree>
    <p:extLst>
      <p:ext uri="{BB962C8B-B14F-4D97-AF65-F5344CB8AC3E}">
        <p14:creationId xmlns:p14="http://schemas.microsoft.com/office/powerpoint/2010/main" val="2505247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What time is bedtime? </a:t>
            </a:r>
            <a:endParaRPr lang="en-GB" dirty="0"/>
          </a:p>
        </p:txBody>
      </p:sp>
      <p:sp>
        <p:nvSpPr>
          <p:cNvPr id="9" name="Content Placeholder 8"/>
          <p:cNvSpPr>
            <a:spLocks noGrp="1"/>
          </p:cNvSpPr>
          <p:nvPr>
            <p:ph sz="half" idx="2"/>
          </p:nvPr>
        </p:nvSpPr>
        <p:spPr>
          <a:xfrm>
            <a:off x="3419872" y="1772816"/>
            <a:ext cx="3600400" cy="2454821"/>
          </a:xfrm>
        </p:spPr>
        <p:txBody>
          <a:bodyPr/>
          <a:lstStyle/>
          <a:p>
            <a:r>
              <a:rPr lang="en-GB" dirty="0" smtClean="0"/>
              <a:t>What time do you want them to get up?</a:t>
            </a:r>
          </a:p>
          <a:p>
            <a:r>
              <a:rPr lang="en-GB" dirty="0" smtClean="0"/>
              <a:t>If your child should have 12 hours sleep and you need them up about 7.30 am they should be in bed by 7 pm.</a:t>
            </a:r>
          </a:p>
          <a:p>
            <a:pPr marL="0" indent="0">
              <a:buNone/>
            </a:pPr>
            <a:endParaRPr lang="en-GB" dirty="0"/>
          </a:p>
        </p:txBody>
      </p:sp>
      <p:sp>
        <p:nvSpPr>
          <p:cNvPr id="11" name="Content Placeholder 10"/>
          <p:cNvSpPr>
            <a:spLocks noGrp="1"/>
          </p:cNvSpPr>
          <p:nvPr>
            <p:ph sz="quarter" idx="4"/>
          </p:nvPr>
        </p:nvSpPr>
        <p:spPr>
          <a:xfrm>
            <a:off x="5076056" y="3849638"/>
            <a:ext cx="3672408" cy="2603698"/>
          </a:xfrm>
        </p:spPr>
        <p:txBody>
          <a:bodyPr>
            <a:normAutofit lnSpcReduction="10000"/>
          </a:bodyPr>
          <a:lstStyle/>
          <a:p>
            <a:r>
              <a:rPr lang="en-GB" dirty="0"/>
              <a:t>Think about the routine of bath, </a:t>
            </a:r>
            <a:r>
              <a:rPr lang="en-GB" dirty="0" smtClean="0"/>
              <a:t>pyjamas, teeth</a:t>
            </a:r>
            <a:r>
              <a:rPr lang="en-GB" dirty="0"/>
              <a:t>, glass of water </a:t>
            </a:r>
            <a:r>
              <a:rPr lang="en-GB" dirty="0" smtClean="0"/>
              <a:t>etc.</a:t>
            </a:r>
          </a:p>
          <a:p>
            <a:r>
              <a:rPr lang="en-GB" dirty="0" smtClean="0"/>
              <a:t>Get them into bed and read them a story.</a:t>
            </a:r>
          </a:p>
          <a:p>
            <a:r>
              <a:rPr lang="en-GB" dirty="0" smtClean="0"/>
              <a:t>If this will take about 30 mins you will aim to begin this process around 6.30 pm.</a:t>
            </a:r>
            <a:endParaRPr lang="en-GB" dirty="0"/>
          </a:p>
        </p:txBody>
      </p:sp>
      <p:pic>
        <p:nvPicPr>
          <p:cNvPr id="3074" name="Picture 2" descr="Image result for bedtime routin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700808"/>
            <a:ext cx="2990850" cy="4229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0795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55576" y="548680"/>
            <a:ext cx="7639760" cy="968996"/>
          </a:xfrm>
        </p:spPr>
        <p:txBody>
          <a:bodyPr>
            <a:normAutofit/>
          </a:bodyPr>
          <a:lstStyle/>
          <a:p>
            <a:r>
              <a:rPr lang="en-GB" sz="2800" b="1" dirty="0"/>
              <a:t>Children will sleep longer at night if they do not take a nap.</a:t>
            </a:r>
          </a:p>
        </p:txBody>
      </p:sp>
      <p:sp>
        <p:nvSpPr>
          <p:cNvPr id="4" name="Content Placeholder 3"/>
          <p:cNvSpPr>
            <a:spLocks noGrp="1"/>
          </p:cNvSpPr>
          <p:nvPr>
            <p:ph sz="half" idx="2"/>
          </p:nvPr>
        </p:nvSpPr>
        <p:spPr>
          <a:xfrm>
            <a:off x="683568" y="2420888"/>
            <a:ext cx="7783100" cy="3456384"/>
          </a:xfrm>
        </p:spPr>
        <p:txBody>
          <a:bodyPr>
            <a:normAutofit/>
          </a:bodyPr>
          <a:lstStyle/>
          <a:p>
            <a:r>
              <a:rPr lang="en-GB" sz="2400" dirty="0"/>
              <a:t>For young children, nap and night time sleep are both necessary and independent of each other. Children who nap well are usually less cranky and sleep better at night. Although children differ, after six months of age, naps of 1/2 to two hours duration are expected and are generally discontinued between ages 2-5 years. Daytime sleepiness or the need for a nap after this age should be investigated further.</a:t>
            </a:r>
          </a:p>
        </p:txBody>
      </p:sp>
    </p:spTree>
    <p:extLst>
      <p:ext uri="{BB962C8B-B14F-4D97-AF65-F5344CB8AC3E}">
        <p14:creationId xmlns:p14="http://schemas.microsoft.com/office/powerpoint/2010/main" val="34410232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t>Some Common </a:t>
            </a:r>
            <a:r>
              <a:rPr lang="en-GB" dirty="0" smtClean="0"/>
              <a:t>Myths </a:t>
            </a:r>
            <a:r>
              <a:rPr lang="en-GB" dirty="0"/>
              <a:t>About Children And Sleep </a:t>
            </a:r>
          </a:p>
        </p:txBody>
      </p:sp>
      <p:sp>
        <p:nvSpPr>
          <p:cNvPr id="5" name="Text Placeholder 4"/>
          <p:cNvSpPr>
            <a:spLocks noGrp="1"/>
          </p:cNvSpPr>
          <p:nvPr>
            <p:ph type="body" idx="1"/>
          </p:nvPr>
        </p:nvSpPr>
        <p:spPr>
          <a:xfrm>
            <a:off x="683568" y="1772816"/>
            <a:ext cx="3822192" cy="639762"/>
          </a:xfrm>
        </p:spPr>
        <p:txBody>
          <a:bodyPr>
            <a:normAutofit fontScale="92500" lnSpcReduction="20000"/>
          </a:bodyPr>
          <a:lstStyle/>
          <a:p>
            <a:r>
              <a:rPr lang="en-GB" b="1" dirty="0"/>
              <a:t>Put children asleep on their stomachs</a:t>
            </a:r>
            <a:r>
              <a:rPr lang="en-GB" b="1" dirty="0" smtClean="0"/>
              <a:t>. </a:t>
            </a:r>
            <a:endParaRPr lang="en-GB" b="1" dirty="0"/>
          </a:p>
        </p:txBody>
      </p:sp>
      <p:sp>
        <p:nvSpPr>
          <p:cNvPr id="6" name="Content Placeholder 5"/>
          <p:cNvSpPr>
            <a:spLocks noGrp="1"/>
          </p:cNvSpPr>
          <p:nvPr>
            <p:ph sz="half" idx="2"/>
          </p:nvPr>
        </p:nvSpPr>
        <p:spPr>
          <a:xfrm>
            <a:off x="539552" y="2492896"/>
            <a:ext cx="3820055" cy="3600400"/>
          </a:xfrm>
        </p:spPr>
        <p:txBody>
          <a:bodyPr>
            <a:normAutofit/>
          </a:bodyPr>
          <a:lstStyle/>
          <a:p>
            <a:r>
              <a:rPr lang="en-GB" dirty="0"/>
              <a:t>Babies should be put to sleep on their backs. According to the “Back to Sleep” program, this lowers the risk of dying from Sudden Infant Death Syndrome (SIDS). </a:t>
            </a:r>
            <a:r>
              <a:rPr lang="en-GB" dirty="0" smtClean="0"/>
              <a:t>It is also recommended </a:t>
            </a:r>
            <a:r>
              <a:rPr lang="en-GB" dirty="0"/>
              <a:t>that parents should avoid placing young children to sleep on a </a:t>
            </a:r>
            <a:r>
              <a:rPr lang="en-GB" dirty="0" smtClean="0"/>
              <a:t>sofa</a:t>
            </a:r>
            <a:r>
              <a:rPr lang="en-GB" dirty="0"/>
              <a:t>, pillow, soft mattress or other soft surfaces.</a:t>
            </a:r>
          </a:p>
        </p:txBody>
      </p:sp>
      <p:sp>
        <p:nvSpPr>
          <p:cNvPr id="7" name="Text Placeholder 6"/>
          <p:cNvSpPr>
            <a:spLocks noGrp="1"/>
          </p:cNvSpPr>
          <p:nvPr>
            <p:ph type="body" sz="quarter" idx="3"/>
          </p:nvPr>
        </p:nvSpPr>
        <p:spPr>
          <a:xfrm>
            <a:off x="4644008" y="1628800"/>
            <a:ext cx="3822192" cy="1368152"/>
          </a:xfrm>
        </p:spPr>
        <p:txBody>
          <a:bodyPr>
            <a:normAutofit/>
          </a:bodyPr>
          <a:lstStyle/>
          <a:p>
            <a:r>
              <a:rPr lang="en-GB" b="1" dirty="0"/>
              <a:t>Parents should wait until a child is fully asleep before putting a child to bed</a:t>
            </a:r>
            <a:r>
              <a:rPr lang="en-GB" dirty="0" smtClean="0"/>
              <a:t>. </a:t>
            </a:r>
            <a:endParaRPr lang="en-GB" dirty="0"/>
          </a:p>
        </p:txBody>
      </p:sp>
      <p:sp>
        <p:nvSpPr>
          <p:cNvPr id="8" name="Content Placeholder 7"/>
          <p:cNvSpPr>
            <a:spLocks noGrp="1"/>
          </p:cNvSpPr>
          <p:nvPr>
            <p:ph sz="quarter" idx="4"/>
          </p:nvPr>
        </p:nvSpPr>
        <p:spPr>
          <a:xfrm>
            <a:off x="4645025" y="3429001"/>
            <a:ext cx="3822192" cy="1224136"/>
          </a:xfrm>
        </p:spPr>
        <p:txBody>
          <a:bodyPr/>
          <a:lstStyle/>
          <a:p>
            <a:r>
              <a:rPr lang="en-GB" dirty="0"/>
              <a:t>Children should be put to bed when they are drowsy, but awake.</a:t>
            </a:r>
          </a:p>
        </p:txBody>
      </p:sp>
    </p:spTree>
    <p:extLst>
      <p:ext uri="{BB962C8B-B14F-4D97-AF65-F5344CB8AC3E}">
        <p14:creationId xmlns:p14="http://schemas.microsoft.com/office/powerpoint/2010/main" val="3742542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Sleep problems and what to do</a:t>
            </a:r>
            <a:endParaRPr lang="en-GB" dirty="0"/>
          </a:p>
        </p:txBody>
      </p:sp>
      <p:sp>
        <p:nvSpPr>
          <p:cNvPr id="3" name="Text Placeholder 2"/>
          <p:cNvSpPr>
            <a:spLocks noGrp="1"/>
          </p:cNvSpPr>
          <p:nvPr>
            <p:ph type="body" idx="1"/>
          </p:nvPr>
        </p:nvSpPr>
        <p:spPr>
          <a:xfrm>
            <a:off x="611560" y="1484784"/>
            <a:ext cx="3822192" cy="639762"/>
          </a:xfrm>
        </p:spPr>
        <p:txBody>
          <a:bodyPr/>
          <a:lstStyle/>
          <a:p>
            <a:r>
              <a:rPr lang="en-GB" dirty="0"/>
              <a:t>Nightmares </a:t>
            </a:r>
          </a:p>
        </p:txBody>
      </p:sp>
      <p:sp>
        <p:nvSpPr>
          <p:cNvPr id="4" name="Content Placeholder 3"/>
          <p:cNvSpPr>
            <a:spLocks noGrp="1"/>
          </p:cNvSpPr>
          <p:nvPr>
            <p:ph sz="half" idx="2"/>
          </p:nvPr>
        </p:nvSpPr>
        <p:spPr>
          <a:xfrm>
            <a:off x="677332" y="2204864"/>
            <a:ext cx="3820055" cy="3921299"/>
          </a:xfrm>
        </p:spPr>
        <p:txBody>
          <a:bodyPr>
            <a:normAutofit fontScale="92500" lnSpcReduction="10000"/>
          </a:bodyPr>
          <a:lstStyle/>
          <a:p>
            <a:r>
              <a:rPr lang="en-GB" dirty="0"/>
              <a:t>Nightmares often occur at times of transition, stress or change in a child’s routine. They usually occur later in the night and are remembered the next day. Fortunately, nightmares tend to go away naturally. Encouraging your child to talk about the nightmare, discussing comforting images before bedtime and avoiding television immediately before bedtime are strategies that assist in alleviating nightmares. </a:t>
            </a:r>
          </a:p>
        </p:txBody>
      </p:sp>
      <p:sp>
        <p:nvSpPr>
          <p:cNvPr id="5" name="Text Placeholder 4"/>
          <p:cNvSpPr>
            <a:spLocks noGrp="1"/>
          </p:cNvSpPr>
          <p:nvPr>
            <p:ph type="body" sz="quarter" idx="3"/>
          </p:nvPr>
        </p:nvSpPr>
        <p:spPr>
          <a:xfrm>
            <a:off x="4644008" y="1484784"/>
            <a:ext cx="3822192" cy="639762"/>
          </a:xfrm>
        </p:spPr>
        <p:txBody>
          <a:bodyPr/>
          <a:lstStyle/>
          <a:p>
            <a:r>
              <a:rPr lang="en-GB" dirty="0"/>
              <a:t>Sleep Terrors/Sleep Walking </a:t>
            </a:r>
          </a:p>
        </p:txBody>
      </p:sp>
      <p:sp>
        <p:nvSpPr>
          <p:cNvPr id="6" name="Content Placeholder 5"/>
          <p:cNvSpPr>
            <a:spLocks noGrp="1"/>
          </p:cNvSpPr>
          <p:nvPr>
            <p:ph sz="quarter" idx="4"/>
          </p:nvPr>
        </p:nvSpPr>
        <p:spPr>
          <a:xfrm>
            <a:off x="4645025" y="2276872"/>
            <a:ext cx="3822192" cy="3849291"/>
          </a:xfrm>
        </p:spPr>
        <p:txBody>
          <a:bodyPr>
            <a:normAutofit fontScale="92500" lnSpcReduction="10000"/>
          </a:bodyPr>
          <a:lstStyle/>
          <a:p>
            <a:r>
              <a:rPr lang="en-GB" dirty="0"/>
              <a:t>Sleep Terrors/Sleep Walking occur most frequently from 4-8 years of age. These sleep disruptions occur during the early part of the night. The child is both asleep and awake at the same time and often has no memory of the event the next day. Waking or comforting the child is usually not helpful as it prolongs the event. Be sure your child’s room and your house is safe. Most important, encourage him/her to get enough sleep. </a:t>
            </a:r>
          </a:p>
        </p:txBody>
      </p:sp>
    </p:spTree>
    <p:extLst>
      <p:ext uri="{BB962C8B-B14F-4D97-AF65-F5344CB8AC3E}">
        <p14:creationId xmlns:p14="http://schemas.microsoft.com/office/powerpoint/2010/main" val="3311404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3568" y="692696"/>
            <a:ext cx="3822192" cy="639762"/>
          </a:xfrm>
        </p:spPr>
        <p:txBody>
          <a:bodyPr/>
          <a:lstStyle/>
          <a:p>
            <a:r>
              <a:rPr lang="en-GB" dirty="0"/>
              <a:t>Sleep </a:t>
            </a:r>
            <a:r>
              <a:rPr lang="en-GB" dirty="0" smtClean="0"/>
              <a:t>Apnoea </a:t>
            </a:r>
            <a:endParaRPr lang="en-GB" dirty="0"/>
          </a:p>
        </p:txBody>
      </p:sp>
      <p:sp>
        <p:nvSpPr>
          <p:cNvPr id="4" name="Content Placeholder 3"/>
          <p:cNvSpPr>
            <a:spLocks noGrp="1"/>
          </p:cNvSpPr>
          <p:nvPr>
            <p:ph sz="half" idx="2"/>
          </p:nvPr>
        </p:nvSpPr>
        <p:spPr>
          <a:xfrm>
            <a:off x="677332" y="1628800"/>
            <a:ext cx="3820055" cy="4497363"/>
          </a:xfrm>
        </p:spPr>
        <p:txBody>
          <a:bodyPr>
            <a:normAutofit lnSpcReduction="10000"/>
          </a:bodyPr>
          <a:lstStyle/>
          <a:p>
            <a:r>
              <a:rPr lang="en-GB" dirty="0"/>
              <a:t>Sleep </a:t>
            </a:r>
            <a:r>
              <a:rPr lang="en-GB" dirty="0" smtClean="0"/>
              <a:t>Apnoea </a:t>
            </a:r>
            <a:r>
              <a:rPr lang="en-GB" dirty="0"/>
              <a:t>is a serious disorder in which there are pauses in breathing during sleep. Children with sleep </a:t>
            </a:r>
            <a:r>
              <a:rPr lang="en-GB" dirty="0" smtClean="0"/>
              <a:t>apnoea </a:t>
            </a:r>
            <a:r>
              <a:rPr lang="en-GB" dirty="0"/>
              <a:t>may snore loudly, experience restless sleep and be sleepy during the day. Enlarged tonsils or adenoids, allergies, weight problems and other medical problems may contribute to sleep </a:t>
            </a:r>
            <a:r>
              <a:rPr lang="en-GB" dirty="0" smtClean="0"/>
              <a:t>apnoea. </a:t>
            </a:r>
            <a:r>
              <a:rPr lang="en-GB" dirty="0"/>
              <a:t>There are many ways to treat </a:t>
            </a:r>
            <a:r>
              <a:rPr lang="en-GB" dirty="0" smtClean="0"/>
              <a:t>apnoea, </a:t>
            </a:r>
            <a:r>
              <a:rPr lang="en-GB" dirty="0"/>
              <a:t>so it is important to see your doctor or visit a sleep </a:t>
            </a:r>
            <a:r>
              <a:rPr lang="en-GB" dirty="0" smtClean="0"/>
              <a:t>centre </a:t>
            </a:r>
            <a:r>
              <a:rPr lang="en-GB" dirty="0"/>
              <a:t>for a diagnosis and treatment.</a:t>
            </a:r>
          </a:p>
        </p:txBody>
      </p:sp>
      <p:sp>
        <p:nvSpPr>
          <p:cNvPr id="5" name="Text Placeholder 4"/>
          <p:cNvSpPr>
            <a:spLocks noGrp="1"/>
          </p:cNvSpPr>
          <p:nvPr>
            <p:ph type="body" sz="quarter" idx="3"/>
          </p:nvPr>
        </p:nvSpPr>
        <p:spPr>
          <a:xfrm>
            <a:off x="4644008" y="692696"/>
            <a:ext cx="3822192" cy="639762"/>
          </a:xfrm>
        </p:spPr>
        <p:txBody>
          <a:bodyPr/>
          <a:lstStyle/>
          <a:p>
            <a:r>
              <a:rPr lang="en-GB" dirty="0"/>
              <a:t>Narcolepsy</a:t>
            </a:r>
          </a:p>
        </p:txBody>
      </p:sp>
      <p:sp>
        <p:nvSpPr>
          <p:cNvPr id="6" name="Content Placeholder 5"/>
          <p:cNvSpPr>
            <a:spLocks noGrp="1"/>
          </p:cNvSpPr>
          <p:nvPr>
            <p:ph sz="quarter" idx="4"/>
          </p:nvPr>
        </p:nvSpPr>
        <p:spPr>
          <a:xfrm>
            <a:off x="4645025" y="1628800"/>
            <a:ext cx="3822192" cy="4497363"/>
          </a:xfrm>
        </p:spPr>
        <p:txBody>
          <a:bodyPr/>
          <a:lstStyle/>
          <a:p>
            <a:r>
              <a:rPr lang="en-GB" dirty="0"/>
              <a:t>Narcolepsy is often first noticed in puberty, but may occur as early as ten years of age. Children with narcolepsy experience excessive daytime sleepiness and uncontrollable “sleep attacks,” even when they get enough sleep. Children with narcolepsy should be diagnosed by a doctor.</a:t>
            </a:r>
          </a:p>
        </p:txBody>
      </p:sp>
    </p:spTree>
    <p:extLst>
      <p:ext uri="{BB962C8B-B14F-4D97-AF65-F5344CB8AC3E}">
        <p14:creationId xmlns:p14="http://schemas.microsoft.com/office/powerpoint/2010/main" val="21781024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149</TotalTime>
  <Words>1425</Words>
  <Application>Microsoft Office PowerPoint</Application>
  <PresentationFormat>On-screen Show (4:3)</PresentationFormat>
  <Paragraphs>67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Waveform</vt:lpstr>
      <vt:lpstr>Children and Sleep</vt:lpstr>
      <vt:lpstr>PowerPoint Presentation</vt:lpstr>
      <vt:lpstr>PowerPoint Presentation</vt:lpstr>
      <vt:lpstr>PowerPoint Presentation</vt:lpstr>
      <vt:lpstr>How much sleep should my child get?</vt:lpstr>
      <vt:lpstr>Children need and thrive on routine!</vt:lpstr>
      <vt:lpstr>Helpful tips!</vt:lpstr>
      <vt:lpstr>Encourage Children To Fall Asleep On Their Own.</vt:lpstr>
      <vt:lpstr>Discourage Night time Awakenings </vt:lpstr>
      <vt:lpstr>Getting up after bedtime </vt:lpstr>
      <vt:lpstr>However…</vt:lpstr>
      <vt:lpstr>What time is bedtime? </vt:lpstr>
      <vt:lpstr>PowerPoint Presentation</vt:lpstr>
      <vt:lpstr>Some Common Myths About Children And Sleep </vt:lpstr>
      <vt:lpstr>Sleep problems and what to do</vt:lpstr>
      <vt:lpstr>PowerPoint Presentation</vt:lpstr>
    </vt:vector>
  </TitlesOfParts>
  <Company>Sheffield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 and Sleep</dc:title>
  <dc:creator>Sheffield School</dc:creator>
  <cp:lastModifiedBy>Abi</cp:lastModifiedBy>
  <cp:revision>13</cp:revision>
  <dcterms:created xsi:type="dcterms:W3CDTF">2017-03-21T09:38:37Z</dcterms:created>
  <dcterms:modified xsi:type="dcterms:W3CDTF">2019-09-17T11:02:21Z</dcterms:modified>
</cp:coreProperties>
</file>